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1371600"/>
            <a:ext cx="2743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dirty="0">
                <a:solidFill>
                  <a:srgbClr val="000000"/>
                </a:solidFill>
              </a:rPr>
              <a:t>☕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EL MOLINO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COFFEE SHOP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31520" y="2926080"/>
            <a:ext cx="18288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004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 Móvil — Propuesta de Diseño &amp; Desarrollo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5029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i="1" dirty="0">
                <a:solidFill>
                  <a:srgbClr val="D4A574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Del grano a tu taza.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i="1" dirty="0">
                <a:solidFill>
                  <a:srgbClr val="D4A574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Ahora en tu bolsillo.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1A1614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6446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PRESENTED BY CREATIVEMK  ·  JUNIO 2026  ·  CONFIDENCIAL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 / 16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FLUJO DE PEDIDO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Ordena antes de llegar.</a:t>
            </a:r>
            <a:endParaRPr lang="en-US" sz="2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Sin filas. Sin espera.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2011680"/>
            <a:ext cx="18288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8720" y="2560320"/>
            <a:ext cx="914400" cy="914400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6" name="Text 4"/>
          <p:cNvSpPr/>
          <p:nvPr/>
        </p:nvSpPr>
        <p:spPr>
          <a:xfrm>
            <a:off x="1188720" y="2560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2148840" y="265176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9B8E83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3657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Elige tu café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402336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Navega el menú, personaliza</a:t>
            </a:r>
            <a:endParaRPr lang="en-US" sz="10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tamaño, leche, extras, azúcar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91840" y="2560320"/>
            <a:ext cx="914400" cy="914400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11" name="Text 9"/>
          <p:cNvSpPr/>
          <p:nvPr/>
        </p:nvSpPr>
        <p:spPr>
          <a:xfrm>
            <a:off x="3291840" y="2560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251960" y="265176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9B8E83"/>
                </a:solidFill>
              </a:rPr>
              <a:t>→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834640" y="3657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Selecciona sucursal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834640" y="402336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más cercana o tu</a:t>
            </a:r>
            <a:endParaRPr lang="en-US" sz="10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sucursal favorita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394960" y="2560320"/>
            <a:ext cx="914400" cy="914400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16" name="Text 14"/>
          <p:cNvSpPr/>
          <p:nvPr/>
        </p:nvSpPr>
        <p:spPr>
          <a:xfrm>
            <a:off x="5394960" y="2560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355080" y="265176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9B8E83"/>
                </a:solidFill>
              </a:rPr>
              <a:t>→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937760" y="3657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Paga con la app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37760" y="402336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Tarjeta prepago, QR,</a:t>
            </a:r>
            <a:endParaRPr lang="en-US" sz="10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efectivo en tienda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498080" y="2560320"/>
            <a:ext cx="914400" cy="914400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21" name="Text 19"/>
          <p:cNvSpPr/>
          <p:nvPr/>
        </p:nvSpPr>
        <p:spPr>
          <a:xfrm>
            <a:off x="7498080" y="2560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7040880" y="3657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Recoge sin fila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040880" y="402336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Tu pedido listo.</a:t>
            </a:r>
            <a:endParaRPr lang="en-US" sz="10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Tiempo estimado en pantalla.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31520" y="5029200"/>
            <a:ext cx="8138160" cy="1371600"/>
          </a:xfrm>
          <a:prstGeom prst="roundRect">
            <a:avLst>
              <a:gd name="adj" fmla="val 6667"/>
            </a:avLst>
          </a:prstGeom>
          <a:solidFill>
            <a:srgbClr val="1A1614"/>
          </a:solidFill>
          <a:ln/>
        </p:spPr>
      </p:sp>
      <p:sp>
        <p:nvSpPr>
          <p:cNvPr id="25" name="Text 23"/>
          <p:cNvSpPr/>
          <p:nvPr/>
        </p:nvSpPr>
        <p:spPr>
          <a:xfrm>
            <a:off x="914400" y="51206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D70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 min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914400" y="55778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Tiempo promedio</a:t>
            </a:r>
            <a:endParaRPr lang="en-US" sz="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 pedido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2926080" y="51206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D70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2926080" y="55778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Minutos</a:t>
            </a:r>
            <a:endParaRPr lang="en-US" sz="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 fila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4937760" y="51206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D70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85%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4937760" y="55778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Clientes prefieren</a:t>
            </a:r>
            <a:endParaRPr lang="en-US" sz="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ordenar por app*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6949440" y="51206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D70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2.3x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6949440" y="55778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Más visitas con</a:t>
            </a:r>
            <a:endParaRPr lang="en-US" sz="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lealtad digital*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 / 16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ECOSISTEMA DE PAGOS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Pagos adaptados a</a:t>
            </a:r>
            <a:endParaRPr lang="en-US" sz="2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Nicaragua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2011680"/>
            <a:ext cx="18288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2377440"/>
            <a:ext cx="4023360" cy="1920240"/>
          </a:xfrm>
          <a:prstGeom prst="roundRect">
            <a:avLst>
              <a:gd name="adj" fmla="val 5714"/>
            </a:avLst>
          </a:prstGeom>
          <a:solidFill>
            <a:srgbClr val="1A1614"/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25603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💳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737360" y="25603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Tarjeta Prepago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737360" y="301752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Recarga en tienda o transferencia.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Balance siempre visible en la app.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QR para pagar en segundos.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0" y="2377440"/>
            <a:ext cx="4023360" cy="1920240"/>
          </a:xfrm>
          <a:prstGeom prst="roundRect">
            <a:avLst>
              <a:gd name="adj" fmla="val 5714"/>
            </a:avLst>
          </a:prstGeom>
          <a:solidFill>
            <a:srgbClr val="1A1614"/>
          </a:solidFill>
          <a:ln w="12700">
            <a:solidFill>
              <a:srgbClr val="2196F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212080" y="25603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📱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035040" y="25603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Código QR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035040" y="301752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Escanea y paga. Sin contacto.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Compatible con todos los POS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 El Molino.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4572000"/>
            <a:ext cx="4023360" cy="1920240"/>
          </a:xfrm>
          <a:prstGeom prst="roundRect">
            <a:avLst>
              <a:gd name="adj" fmla="val 5714"/>
            </a:avLst>
          </a:prstGeom>
          <a:solidFill>
            <a:srgbClr val="1A1614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4754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🏦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1737360" y="47548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CAF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Transferencia Bancaria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737360" y="521208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BAC, Banpro, Lafise.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Recarga directa desde tu banco.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Confirmación instantánea.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0" y="4572000"/>
            <a:ext cx="4023360" cy="1920240"/>
          </a:xfrm>
          <a:prstGeom prst="roundRect">
            <a:avLst>
              <a:gd name="adj" fmla="val 5714"/>
            </a:avLst>
          </a:prstGeom>
          <a:solidFill>
            <a:srgbClr val="1A1614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212080" y="4754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💵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6035040" y="47548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Efectivo en Tienda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035040" y="521208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Recarga tu tarjeta con efectivo.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Canjea puntos en caja.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 barrera de entrada.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 / 16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 DIFERENCIADOR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0B0B0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Lo que Starbucks NO tiene: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0B0B0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La historia detrás de cada taza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2011680"/>
            <a:ext cx="1828800" cy="36576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2377440"/>
            <a:ext cx="1828800" cy="3200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2468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🏔️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31089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Jinotega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3474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1,200m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914400" y="3840480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Chocolate, caramelo,</a:t>
            </a:r>
            <a:endParaRPr lang="en-US" sz="10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cuerpo medio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834640" y="2377440"/>
            <a:ext cx="1828800" cy="3200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834640" y="2468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🌿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834640" y="31089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Matagalpa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834640" y="3474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900m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017520" y="3840480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Frutal, cítrico,</a:t>
            </a:r>
            <a:endParaRPr lang="en-US" sz="10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acidez brillante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937760" y="2377440"/>
            <a:ext cx="1828800" cy="3200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37760" y="2468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🌸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4937760" y="31089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Dipilto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937760" y="3474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1,500m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120640" y="3840480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Floral, vainilla,</a:t>
            </a:r>
            <a:endParaRPr lang="en-US" sz="10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cuerpo sedoso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040880" y="2377440"/>
            <a:ext cx="1828800" cy="3200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040880" y="2468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🍯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7040880" y="31089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Nueva Segovia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040880" y="3474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1,300m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223760" y="3840480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Nuez, miel,</a:t>
            </a:r>
            <a:endParaRPr lang="en-US" sz="10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finish limpio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31520" y="594360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5A623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"Del grano a tu taza — conoce al productor, sabor el origen, vive la historia."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12 / 16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STACK TECNOLÓGICO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Tecnología de clase mundial.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Optimizada para Nicaragua.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2011680"/>
            <a:ext cx="1828800" cy="36576"/>
          </a:xfrm>
          <a:prstGeom prst="rect">
            <a:avLst/>
          </a:prstGeom>
          <a:solidFill>
            <a:srgbClr val="2196F3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237744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196F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25146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📱  FRONTEND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React Native / Expo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Cross-platform (iOS + Android)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Una sola codebase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474720" y="237744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196F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11880" y="25146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⚡  BACKEND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11880" y="29260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Cloudflare Workers + D1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Edge-first, ultra-rápido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Bajo costo operativo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217920" y="237744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196F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55080" y="25146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💳  PAGOS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355080" y="29260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Pasarela local (Celeri)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Tarjeta prepago cerrada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QR + transferencia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31520" y="448056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196F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461772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🔔  NOTIFICACIONES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68680" y="502920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Firebase Cloud Messages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Push notifications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Segmentadas por usuario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474720" y="448056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196F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11880" y="461772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🗺️  MAPAS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611880" y="502920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Google Maps SDK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 sucursales geolocalizadas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Distancia + navegación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217920" y="448056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196F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355080" y="461772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📊  ANALYTICS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355080" y="502920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PostHog (self-hosted)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 costo de licencia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Privacidad garantizada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13 / 16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ROADMAP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De cero a app en 20 semanas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18288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2011680"/>
            <a:ext cx="137160" cy="1280160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20116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FASE 1 — MVP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97280" y="23317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Semanas 1-10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200400" y="2011680"/>
            <a:ext cx="5486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Menú digital completo · Orden ahead · Pago prepago + QR · Programa Molinitos básico · 6 sucursales · Perfil de usuario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31520" y="3566160"/>
            <a:ext cx="137160" cy="1280160"/>
          </a:xfrm>
          <a:prstGeom prst="rect">
            <a:avLst/>
          </a:prstGeom>
          <a:solidFill>
            <a:srgbClr val="2196F3"/>
          </a:solidFill>
          <a:ln/>
        </p:spPr>
      </p:sp>
      <p:sp>
        <p:nvSpPr>
          <p:cNvPr id="10" name="Text 8"/>
          <p:cNvSpPr/>
          <p:nvPr/>
        </p:nvSpPr>
        <p:spPr>
          <a:xfrm>
            <a:off x="1097280" y="35661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FASE 2 — CRECIMIENTO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388620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Semanas 11-16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200400" y="3566160"/>
            <a:ext cx="5486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Suscripción integrada · E-commerce café en grano · Gamificación (rachas, desafíos) · Historia del café / Origen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5120640"/>
            <a:ext cx="137160" cy="1280160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51206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AF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FASE 3 — ESCALABILIDAD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97280" y="544068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Semanas 17-20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200400" y="5120640"/>
            <a:ext cx="5486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WhatsApp Bot para pedidos · eGift Cards · IA recomendaciones · Eventos culturales · Delivery propio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6400800"/>
            <a:ext cx="8138160" cy="365760"/>
          </a:xfrm>
          <a:prstGeom prst="roundRect">
            <a:avLst>
              <a:gd name="adj" fmla="val 15000"/>
            </a:avLst>
          </a:prstGeom>
          <a:solidFill>
            <a:srgbClr val="1A1614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6400800"/>
            <a:ext cx="8138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* Timeline ajustable según prioridades del cliente. Fase 1 es funcional y lanzable.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14 / 16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A62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INVERSIÓN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Paquetes diseñados para crecer contigo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1828800" cy="36576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645920"/>
            <a:ext cx="2697480" cy="4937760"/>
          </a:xfrm>
          <a:prstGeom prst="roundRect">
            <a:avLst>
              <a:gd name="adj" fmla="val 5085"/>
            </a:avLst>
          </a:prstGeom>
          <a:solidFill>
            <a:srgbClr val="FFFFFF"/>
          </a:solidFill>
          <a:ln w="12700">
            <a:solidFill>
              <a:srgbClr val="9B8E8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920240"/>
            <a:ext cx="2697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STARTER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28600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Lanza tu app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2651760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B0B0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$4,500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2697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USD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731520" y="3474720"/>
            <a:ext cx="2148840" cy="18288"/>
          </a:xfrm>
          <a:prstGeom prst="rect">
            <a:avLst/>
          </a:prstGeom>
          <a:solidFill>
            <a:srgbClr val="F5F0EB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365760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Menú digital completo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685800" y="400507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Orden ahead (recogida)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685800" y="4352544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Pago con código QR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85800" y="4700016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Programa Molinitos básico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685800" y="5047488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6 sucursales en mapa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685800" y="539496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Perfil de usuario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685800" y="574243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Push notifications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85800" y="6089904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Soporte 3 meses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383280" y="1645920"/>
            <a:ext cx="2697480" cy="4937760"/>
          </a:xfrm>
          <a:prstGeom prst="roundRect">
            <a:avLst>
              <a:gd name="adj" fmla="val 5085"/>
            </a:avLst>
          </a:prstGeom>
          <a:solidFill>
            <a:srgbClr val="0B0B0B"/>
          </a:solidFill>
          <a:ln w="25400">
            <a:solidFill>
              <a:srgbClr val="F5A62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0" y="1508760"/>
            <a:ext cx="2148840" cy="320040"/>
          </a:xfrm>
          <a:prstGeom prst="roundRect">
            <a:avLst>
              <a:gd name="adj" fmla="val 22857"/>
            </a:avLst>
          </a:prstGeom>
          <a:solidFill>
            <a:srgbClr val="F5A623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0" y="1508760"/>
            <a:ext cx="2148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RECOMENDADO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383280" y="1920240"/>
            <a:ext cx="2697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GROWTH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383280" y="228600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 más popular ⭐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83280" y="2651760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$7,800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3383280" y="3154680"/>
            <a:ext cx="2697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USD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3657600" y="3474720"/>
            <a:ext cx="2148840" cy="18288"/>
          </a:xfrm>
          <a:prstGeom prst="rect">
            <a:avLst/>
          </a:prstGeom>
          <a:solidFill>
            <a:srgbClr val="241E1A"/>
          </a:solidFill>
          <a:ln/>
        </p:spPr>
      </p:sp>
      <p:sp>
        <p:nvSpPr>
          <p:cNvPr id="27" name="Text 25"/>
          <p:cNvSpPr/>
          <p:nvPr/>
        </p:nvSpPr>
        <p:spPr>
          <a:xfrm>
            <a:off x="3611880" y="365760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Todo lo de Starter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611880" y="400507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Tarjeta prepago cerrada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3611880" y="4352544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Suscripción de café integrada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611880" y="4700016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E-commerce café en grano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3611880" y="5047488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Gamificación (rachas + desafíos)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3611880" y="539496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Historia del café / Origen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3611880" y="574243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Analytics avanzados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3611880" y="6089904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Soporte 6 meses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6309360" y="1645920"/>
            <a:ext cx="2697480" cy="4937760"/>
          </a:xfrm>
          <a:prstGeom prst="roundRect">
            <a:avLst>
              <a:gd name="adj" fmla="val 5085"/>
            </a:avLst>
          </a:prstGeom>
          <a:solidFill>
            <a:srgbClr val="FFFFFF"/>
          </a:solidFill>
          <a:ln w="12700">
            <a:solidFill>
              <a:srgbClr val="2196F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309360" y="1920240"/>
            <a:ext cx="2697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196F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ENTERPRISE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309360" y="228600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Experiencia completa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309360" y="2651760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B0B0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$12,500</a:t>
            </a:r>
            <a:endParaRPr lang="en-US" sz="3200" dirty="0"/>
          </a:p>
        </p:txBody>
      </p:sp>
      <p:sp>
        <p:nvSpPr>
          <p:cNvPr id="39" name="Text 37"/>
          <p:cNvSpPr/>
          <p:nvPr/>
        </p:nvSpPr>
        <p:spPr>
          <a:xfrm>
            <a:off x="6309360" y="3154680"/>
            <a:ext cx="2697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USD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6583680" y="3474720"/>
            <a:ext cx="2148840" cy="18288"/>
          </a:xfrm>
          <a:prstGeom prst="rect">
            <a:avLst/>
          </a:prstGeom>
          <a:solidFill>
            <a:srgbClr val="F5F0EB"/>
          </a:solidFill>
          <a:ln/>
        </p:spPr>
      </p:sp>
      <p:sp>
        <p:nvSpPr>
          <p:cNvPr id="41" name="Text 39"/>
          <p:cNvSpPr/>
          <p:nvPr/>
        </p:nvSpPr>
        <p:spPr>
          <a:xfrm>
            <a:off x="6537960" y="365760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Todo lo de Growth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537960" y="400507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WhatsApp Bot para pedidos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6537960" y="4352544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eGift Cards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537960" y="4700016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IA recomendaciones personalizadas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537960" y="5047488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Delivery propio integrado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6537960" y="539496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Eventos culturales / Reservas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6537960" y="574243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Multi-idioma (ES/EN)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6537960" y="6089904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 Soporte 12 meses + updates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457200" y="6675120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Todos los precios incluyen diseño UI/UX, desarrollo, testing y despliegue. Pagos en 2-3 cuotas disponibles.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51" name="Text 49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15 / 16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0" y="914400"/>
            <a:ext cx="2743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000000"/>
                </a:solidFill>
              </a:rPr>
              <a:t>☕</a:t>
            </a:r>
            <a:endParaRPr lang="en-US" sz="8000" dirty="0"/>
          </a:p>
        </p:txBody>
      </p:sp>
      <p:sp>
        <p:nvSpPr>
          <p:cNvPr id="3" name="Text 1"/>
          <p:cNvSpPr/>
          <p:nvPr/>
        </p:nvSpPr>
        <p:spPr>
          <a:xfrm>
            <a:off x="914400" y="32004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El futuro de El Molino</a:t>
            </a:r>
            <a:endParaRPr lang="en-US" sz="3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está en tus manos.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0" y="4480560"/>
            <a:ext cx="18288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466344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D4A57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Construyamos juntos la app que Nicaragua necesita.</a:t>
            </a:r>
            <a:endParaRPr lang="en-US" sz="14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D4A57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Café artesanal. Tecnología de clase mundial.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926080" y="5577840"/>
            <a:ext cx="3291840" cy="640080"/>
          </a:xfrm>
          <a:prstGeom prst="roundRect">
            <a:avLst>
              <a:gd name="adj" fmla="val 21429"/>
            </a:avLst>
          </a:prstGeom>
          <a:solidFill>
            <a:srgbClr val="FFD700"/>
          </a:solidFill>
          <a:ln/>
        </p:spPr>
      </p:sp>
      <p:sp>
        <p:nvSpPr>
          <p:cNvPr id="7" name="Text 5"/>
          <p:cNvSpPr/>
          <p:nvPr/>
        </p:nvSpPr>
        <p:spPr>
          <a:xfrm>
            <a:off x="2926080" y="557784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AGENDAR REUNIÓN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 ·  info@creativemk.com  ·  +505 8359-8517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16 / 16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A62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SOBRE EL MOLINO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4572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B0B0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Tostadores del mejor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B0B0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cfé de Nicaragua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731520" y="2194560"/>
            <a:ext cx="1371600" cy="36576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Del grano a tu taza — 12+ años de excelencia artesanal.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" y="301752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31546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6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731520" y="36576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Sucursales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 Managua &amp; Masaya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017520" y="301752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017520" y="31546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25K+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017520" y="36576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Seguidores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 redes sociales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731520" y="466344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731520" y="48006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12+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731520" y="53035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Años tostando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café nicaragüense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017520" y="466344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017520" y="48006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100%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017520" y="53035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Café de origen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6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nicaragüense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943600" y="914400"/>
            <a:ext cx="2926080" cy="5029200"/>
          </a:xfrm>
          <a:prstGeom prst="roundRect">
            <a:avLst>
              <a:gd name="adj" fmla="val 4688"/>
            </a:avLst>
          </a:prstGeom>
          <a:solidFill>
            <a:srgbClr val="241E1A"/>
          </a:solidFill>
          <a:ln/>
        </p:spPr>
      </p:sp>
      <p:sp>
        <p:nvSpPr>
          <p:cNvPr id="19" name="Text 17"/>
          <p:cNvSpPr/>
          <p:nvPr/>
        </p:nvSpPr>
        <p:spPr>
          <a:xfrm>
            <a:off x="5943600" y="1828800"/>
            <a:ext cx="29260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☕</a:t>
            </a:r>
            <a:endParaRPr lang="en-US" sz="7200" dirty="0"/>
          </a:p>
        </p:txBody>
      </p:sp>
      <p:sp>
        <p:nvSpPr>
          <p:cNvPr id="20" name="Text 18"/>
          <p:cNvSpPr/>
          <p:nvPr/>
        </p:nvSpPr>
        <p:spPr>
          <a:xfrm>
            <a:off x="6126480" y="3840480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D4A574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"Cada taza cuenta</a:t>
            </a:r>
            <a:endParaRPr lang="en-US" sz="11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D4A574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la historia de nuestro</a:t>
            </a:r>
            <a:endParaRPr lang="en-US" sz="11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D4A574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tierra y gente."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/ 16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74C3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 DESAFÍO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¿Qué pasa cuando tu café es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excepcional... pero tu tecnología no?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2194560"/>
            <a:ext cx="182880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56032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❌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0" y="25603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 programa de lealtad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71600" y="28803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Los clientes frecuentes no son recompensados. Se pierde fidelización.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31520" y="347472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❌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371600" y="3474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 pedido anticipado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371600" y="37947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Los clientes hacen fila. Pierden tiempo. Pierden ventas.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31520" y="438912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❌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7160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 pagos digitales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371600" y="47091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Dependencia total de efectivo y tarjeta física. Fricción.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530352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❌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371600" y="53035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Delivery solo por 3ros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371600" y="5623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PedidosYa cobra comisión. Sin datos del cliente. Sin marca.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669280" y="2560320"/>
            <a:ext cx="3200400" cy="3657600"/>
          </a:xfrm>
          <a:prstGeom prst="roundRect">
            <a:avLst>
              <a:gd name="adj" fmla="val 4286"/>
            </a:avLst>
          </a:prstGeom>
          <a:solidFill>
            <a:srgbClr val="1A1614"/>
          </a:solidFill>
          <a:ln w="19050">
            <a:solidFill>
              <a:srgbClr val="FFD7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0" y="274320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💡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5852160" y="347472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OPORTUNIDAD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35040" y="4023360"/>
            <a:ext cx="2560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Una app propia convierte visitantes ocasionales en clientes fieles, elimina intermediarios, y posiciona a El Molino como el Starbucks nicaragüense.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 / 16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NUESTRA VISIÓN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El Starbucks de Nicaragua.</a:t>
            </a:r>
            <a:endParaRPr lang="en-US" sz="2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Pero con alma artesanal.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2011680"/>
            <a:ext cx="18288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237744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41E1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5146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☕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30175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Orden Ahead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338328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Pide antes de llegar.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 filas.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474720" y="237744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41E1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0" y="25146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⭐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474720" y="30175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Molinitos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57600" y="338328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Programa de lealtad.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Puntos por compra.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217920" y="237744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41E1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0" y="25146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💳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217920" y="30175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Pago Digital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0" y="338328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Tarjeta prepago + QR.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Rápido y seguro.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31520" y="448056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41E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46177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📱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731520" y="5120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Menú Digital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14400" y="548640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Personalización total.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Tu café, tu estilo.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474720" y="448056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41E1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74720" y="46177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📍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3474720" y="5120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Sucursales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657600" y="548640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 ubicaciones.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más cercana siempre.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217920" y="4480560"/>
            <a:ext cx="2468880" cy="18288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6350">
            <a:solidFill>
              <a:srgbClr val="241E1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17920" y="46177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💬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6217920" y="5120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WhatsApp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400800" y="548640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Pedidos por WhatsApp.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Como ya lo haces.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 / 16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PANTALLA 01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Home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13716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0116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Saludo personalizado por nombre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Tarjeta de lealtad 'Mis Molinitos' con progreso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Tu café de siempre — reordenar en 1 tap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33832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Sucursal más cercana con distancia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8404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Promociones y banners dinámicos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42976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WhatsApp integrado (flotante)</a:t>
            </a:r>
            <a:endParaRPr lang="en-US" sz="1100" dirty="0"/>
          </a:p>
        </p:txBody>
      </p:sp>
      <p:pic>
        <p:nvPicPr>
          <p:cNvPr id="11" name="Image 0" descr="/home/hermes-project-manager/workspace/elmolino-site/pptx-app/hom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303520" y="274320"/>
            <a:ext cx="3474720" cy="63093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13" name="Text 10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 / 16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PANTALLA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Menú Digital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13716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0116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Catálogo completo: Espresso, Fríos, Matcha, Panadería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Tags de origen: Jinotega, Matagalpa, Dipilto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Precios en Córdobas (C$)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33832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Búsqueda inteligente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8404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Descripciones evocadoras de notas de cata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42976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Personalización por bebida</a:t>
            </a:r>
            <a:endParaRPr lang="en-US" sz="1100" dirty="0"/>
          </a:p>
        </p:txBody>
      </p:sp>
      <p:pic>
        <p:nvPicPr>
          <p:cNvPr id="11" name="Image 0" descr="/home/hermes-project-manager/workspace/elmolino-site/pptx-app/menu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303520" y="274320"/>
            <a:ext cx="3474720" cy="63093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13" name="Text 10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 / 16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PANTALLA 03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Sucursales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13716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0116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6 sucursales: Central, Plaza La Fe, Altamira,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Nejapa, Managua Centro, Masaya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Horarios en tiempo real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Distancia desde tu ubicación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33832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Cómo llegar: Waze + Google Maps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8404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Llamar directamente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42976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Info de cada sucursal</a:t>
            </a:r>
            <a:endParaRPr lang="en-US" sz="1100" dirty="0"/>
          </a:p>
        </p:txBody>
      </p:sp>
      <p:pic>
        <p:nvPicPr>
          <p:cNvPr id="11" name="Image 0" descr="/home/hermes-project-manager/workspace/elmolino-site/pptx-app/store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303520" y="274320"/>
            <a:ext cx="3474720" cy="63093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13" name="Text 10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 / 16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PANTALLA 04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Perfil &amp; Lealtad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13716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0116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Programa 'Molinitos' — puntos por compra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Niveles: Bronce → Plata → Oro → Diamante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Balance de tarjeta prepago visible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33832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Historial de transacciones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8404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Mis favoritos (reordenar rápido)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42976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✦  Regalo de cumpleaños automático</a:t>
            </a:r>
            <a:endParaRPr lang="en-US" sz="1100" dirty="0"/>
          </a:p>
        </p:txBody>
      </p:sp>
      <p:pic>
        <p:nvPicPr>
          <p:cNvPr id="11" name="Image 0" descr="/home/hermes-project-manager/workspace/elmolino-site/pptx-app/profil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303520" y="274320"/>
            <a:ext cx="3474720" cy="63093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13" name="Text 10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 / 16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0B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SISTEMA DE LEALTAD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Molinitos — El corazón</a:t>
            </a:r>
            <a:endParaRPr lang="en-US" sz="2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de la fidelización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2011680"/>
            <a:ext cx="18288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2560320"/>
            <a:ext cx="1828800" cy="36576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19050">
            <a:solidFill>
              <a:srgbClr val="CD7F3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88720" y="2743200"/>
            <a:ext cx="914400" cy="914400"/>
          </a:xfrm>
          <a:prstGeom prst="ellipse">
            <a:avLst/>
          </a:prstGeom>
          <a:solidFill>
            <a:srgbClr val="CD7F32"/>
          </a:solidFill>
          <a:ln/>
        </p:spPr>
      </p:sp>
      <p:sp>
        <p:nvSpPr>
          <p:cNvPr id="7" name="Text 5"/>
          <p:cNvSpPr/>
          <p:nvPr/>
        </p:nvSpPr>
        <p:spPr>
          <a:xfrm>
            <a:off x="1188720" y="2743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31520" y="3749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D7F3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BRONCE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4114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0-499 pts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4480560"/>
            <a:ext cx="1645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1x puntos</a:t>
            </a:r>
            <a:endParaRPr lang="en-US" sz="9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Cumpleaños café gratis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834640" y="2560320"/>
            <a:ext cx="1828800" cy="36576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19050">
            <a:solidFill>
              <a:srgbClr val="C0C0C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91840" y="2743200"/>
            <a:ext cx="914400" cy="914400"/>
          </a:xfrm>
          <a:prstGeom prst="ellipse">
            <a:avLst/>
          </a:prstGeom>
          <a:solidFill>
            <a:srgbClr val="C0C0C0"/>
          </a:solidFill>
          <a:ln/>
        </p:spPr>
      </p:sp>
      <p:sp>
        <p:nvSpPr>
          <p:cNvPr id="13" name="Text 11"/>
          <p:cNvSpPr/>
          <p:nvPr/>
        </p:nvSpPr>
        <p:spPr>
          <a:xfrm>
            <a:off x="3291840" y="2743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2834640" y="3749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C0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PLATA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834640" y="4114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500-1499 pts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926080" y="4480560"/>
            <a:ext cx="1645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1.5x puntos</a:t>
            </a:r>
            <a:endParaRPr lang="en-US" sz="9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Bebida gratis/mes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937760" y="2560320"/>
            <a:ext cx="1828800" cy="36576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19050">
            <a:solidFill>
              <a:srgbClr val="FFD70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394960" y="2743200"/>
            <a:ext cx="914400" cy="914400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19" name="Text 17"/>
          <p:cNvSpPr/>
          <p:nvPr/>
        </p:nvSpPr>
        <p:spPr>
          <a:xfrm>
            <a:off x="5394960" y="2743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4937760" y="3749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ORO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937760" y="4114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1500-3999 pts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029200" y="4480560"/>
            <a:ext cx="1645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2x puntos</a:t>
            </a:r>
            <a:endParaRPr lang="en-US" sz="9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Prioridad en pedidos</a:t>
            </a:r>
            <a:endParaRPr lang="en-US" sz="9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10% en merch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7040880" y="2560320"/>
            <a:ext cx="1828800" cy="3657600"/>
          </a:xfrm>
          <a:prstGeom prst="roundRect">
            <a:avLst>
              <a:gd name="adj" fmla="val 6000"/>
            </a:avLst>
          </a:prstGeom>
          <a:solidFill>
            <a:srgbClr val="1A1614"/>
          </a:solidFill>
          <a:ln w="19050">
            <a:solidFill>
              <a:srgbClr val="B9F2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498080" y="2743200"/>
            <a:ext cx="914400" cy="914400"/>
          </a:xfrm>
          <a:prstGeom prst="ellipse">
            <a:avLst/>
          </a:prstGeom>
          <a:solidFill>
            <a:srgbClr val="B9F2FF"/>
          </a:solidFill>
          <a:ln/>
        </p:spPr>
      </p:sp>
      <p:sp>
        <p:nvSpPr>
          <p:cNvPr id="25" name="Text 23"/>
          <p:cNvSpPr/>
          <p:nvPr/>
        </p:nvSpPr>
        <p:spPr>
          <a:xfrm>
            <a:off x="7498080" y="2743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0B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7040880" y="3749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9F2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DIAMANTE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040880" y="4114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4000+ pts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7132320" y="4480560"/>
            <a:ext cx="1645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3x puntos</a:t>
            </a:r>
            <a:endParaRPr lang="en-US" sz="9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Eventos exclusivos</a:t>
            </a:r>
            <a:endParaRPr lang="en-US" sz="9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E8DDD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 gratis/mes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731520" y="6400800"/>
            <a:ext cx="8138160" cy="365760"/>
          </a:xfrm>
          <a:prstGeom prst="roundRect">
            <a:avLst>
              <a:gd name="adj" fmla="val 15000"/>
            </a:avLst>
          </a:prstGeom>
          <a:solidFill>
            <a:srgbClr val="1A1614"/>
          </a:solidFill>
          <a:ln w="6350">
            <a:solidFill>
              <a:srgbClr val="FFD70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31520" y="6400800"/>
            <a:ext cx="8138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D7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☕  1 Molinito = C$10 gastados  ·  Canje: 100 Molinitos = Café Americano gratis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57200" y="6583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CreativeMk × El Molino  ·  Junio 2026  ·  Confidencial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8046720" y="65836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B8E8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 / 16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Molino Coffee Shop — App Móvil Propuesta</dc:title>
  <dc:subject>PptxGenJS Presentation</dc:subject>
  <dc:creator>CreativeMk</dc:creator>
  <cp:lastModifiedBy>CreativeMk</cp:lastModifiedBy>
  <cp:revision>1</cp:revision>
  <dcterms:created xsi:type="dcterms:W3CDTF">2026-06-19T12:01:26Z</dcterms:created>
  <dcterms:modified xsi:type="dcterms:W3CDTF">2026-06-19T12:01:26Z</dcterms:modified>
</cp:coreProperties>
</file>